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5" r:id="rId4"/>
    <p:sldId id="266" r:id="rId5"/>
    <p:sldId id="260" r:id="rId6"/>
    <p:sldId id="261" r:id="rId7"/>
    <p:sldId id="262" r:id="rId8"/>
    <p:sldId id="258"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197"/>
  </p:normalViewPr>
  <p:slideViewPr>
    <p:cSldViewPr snapToGrid="0">
      <p:cViewPr varScale="1">
        <p:scale>
          <a:sx n="119" d="100"/>
          <a:sy n="119"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534C1-E151-F046-AEB7-F758D99D0616}" type="doc">
      <dgm:prSet loTypeId="urn:microsoft.com/office/officeart/2008/layout/PictureAccentList" loCatId="" qsTypeId="urn:microsoft.com/office/officeart/2005/8/quickstyle/3d7" qsCatId="3D" csTypeId="urn:microsoft.com/office/officeart/2005/8/colors/colorful5" csCatId="colorful" phldr="1"/>
      <dgm:spPr/>
      <dgm:t>
        <a:bodyPr/>
        <a:lstStyle/>
        <a:p>
          <a:endParaRPr lang="en-GB"/>
        </a:p>
      </dgm:t>
    </dgm:pt>
    <dgm:pt modelId="{296EE6A8-7C19-764A-BB13-E9921942F40F}">
      <dgm:prSet phldrT="[Text]"/>
      <dgm:spPr/>
      <dgm:t>
        <a:bodyPr/>
        <a:lstStyle/>
        <a:p>
          <a:r>
            <a:rPr lang="en-GB" dirty="0"/>
            <a:t>About 40% of road accidents that happen in India are due to Drowsy Driving!</a:t>
          </a:r>
        </a:p>
      </dgm:t>
    </dgm:pt>
    <dgm:pt modelId="{8EBCA067-21A2-0D4F-AAB4-74B4A4E894BD}" type="parTrans" cxnId="{5E4EB9EB-A62F-D741-B36A-41F002DA0A18}">
      <dgm:prSet/>
      <dgm:spPr/>
      <dgm:t>
        <a:bodyPr/>
        <a:lstStyle/>
        <a:p>
          <a:endParaRPr lang="en-GB"/>
        </a:p>
      </dgm:t>
    </dgm:pt>
    <dgm:pt modelId="{7036A79D-8764-9240-A200-CD56573FA2DD}" type="sibTrans" cxnId="{5E4EB9EB-A62F-D741-B36A-41F002DA0A18}">
      <dgm:prSet/>
      <dgm:spPr/>
      <dgm:t>
        <a:bodyPr/>
        <a:lstStyle/>
        <a:p>
          <a:endParaRPr lang="en-GB"/>
        </a:p>
      </dgm:t>
    </dgm:pt>
    <dgm:pt modelId="{47355BD6-DF7A-7249-AEB6-B3C150695F16}" type="pres">
      <dgm:prSet presAssocID="{6A2534C1-E151-F046-AEB7-F758D99D0616}" presName="layout" presStyleCnt="0">
        <dgm:presLayoutVars>
          <dgm:chMax/>
          <dgm:chPref/>
          <dgm:dir/>
          <dgm:animOne val="branch"/>
          <dgm:animLvl val="lvl"/>
          <dgm:resizeHandles/>
        </dgm:presLayoutVars>
      </dgm:prSet>
      <dgm:spPr/>
    </dgm:pt>
    <dgm:pt modelId="{C848421B-208F-9D40-84B0-67B0032E881A}" type="pres">
      <dgm:prSet presAssocID="{296EE6A8-7C19-764A-BB13-E9921942F40F}" presName="root" presStyleCnt="0">
        <dgm:presLayoutVars>
          <dgm:chMax/>
          <dgm:chPref val="4"/>
        </dgm:presLayoutVars>
      </dgm:prSet>
      <dgm:spPr/>
    </dgm:pt>
    <dgm:pt modelId="{3E28BF41-1173-D647-86E3-DCD1F496919A}" type="pres">
      <dgm:prSet presAssocID="{296EE6A8-7C19-764A-BB13-E9921942F40F}" presName="rootComposite" presStyleCnt="0">
        <dgm:presLayoutVars/>
      </dgm:prSet>
      <dgm:spPr/>
    </dgm:pt>
    <dgm:pt modelId="{647A773A-B668-734A-8864-527F54B95EFA}" type="pres">
      <dgm:prSet presAssocID="{296EE6A8-7C19-764A-BB13-E9921942F40F}" presName="rootText" presStyleLbl="node0" presStyleIdx="0" presStyleCnt="1" custScaleY="174309">
        <dgm:presLayoutVars>
          <dgm:chMax/>
          <dgm:chPref val="4"/>
        </dgm:presLayoutVars>
      </dgm:prSet>
      <dgm:spPr/>
    </dgm:pt>
    <dgm:pt modelId="{7CAE8C3E-AFEF-2C43-898D-E6612CA48FE5}" type="pres">
      <dgm:prSet presAssocID="{296EE6A8-7C19-764A-BB13-E9921942F40F}" presName="childShape" presStyleCnt="0">
        <dgm:presLayoutVars>
          <dgm:chMax val="0"/>
          <dgm:chPref val="0"/>
        </dgm:presLayoutVars>
      </dgm:prSet>
      <dgm:spPr/>
    </dgm:pt>
  </dgm:ptLst>
  <dgm:cxnLst>
    <dgm:cxn modelId="{5E4EB9EB-A62F-D741-B36A-41F002DA0A18}" srcId="{6A2534C1-E151-F046-AEB7-F758D99D0616}" destId="{296EE6A8-7C19-764A-BB13-E9921942F40F}" srcOrd="0" destOrd="0" parTransId="{8EBCA067-21A2-0D4F-AAB4-74B4A4E894BD}" sibTransId="{7036A79D-8764-9240-A200-CD56573FA2DD}"/>
    <dgm:cxn modelId="{FF0DDBF3-45F3-FA4E-850B-8CA451F39E52}" type="presOf" srcId="{6A2534C1-E151-F046-AEB7-F758D99D0616}" destId="{47355BD6-DF7A-7249-AEB6-B3C150695F16}" srcOrd="0" destOrd="0" presId="urn:microsoft.com/office/officeart/2008/layout/PictureAccentList"/>
    <dgm:cxn modelId="{506749FC-E407-BC4B-ADF2-C7983FD0DB9E}" type="presOf" srcId="{296EE6A8-7C19-764A-BB13-E9921942F40F}" destId="{647A773A-B668-734A-8864-527F54B95EFA}" srcOrd="0" destOrd="0" presId="urn:microsoft.com/office/officeart/2008/layout/PictureAccentList"/>
    <dgm:cxn modelId="{7AC93AC9-930E-4D46-B099-1261A24E2AFA}" type="presParOf" srcId="{47355BD6-DF7A-7249-AEB6-B3C150695F16}" destId="{C848421B-208F-9D40-84B0-67B0032E881A}" srcOrd="0" destOrd="0" presId="urn:microsoft.com/office/officeart/2008/layout/PictureAccentList"/>
    <dgm:cxn modelId="{C94C3D6F-E232-B84B-9CE0-BB9C42E97D66}" type="presParOf" srcId="{C848421B-208F-9D40-84B0-67B0032E881A}" destId="{3E28BF41-1173-D647-86E3-DCD1F496919A}" srcOrd="0" destOrd="0" presId="urn:microsoft.com/office/officeart/2008/layout/PictureAccentList"/>
    <dgm:cxn modelId="{C8A7A33D-D10E-F946-B265-14716F4E9981}" type="presParOf" srcId="{3E28BF41-1173-D647-86E3-DCD1F496919A}" destId="{647A773A-B668-734A-8864-527F54B95EFA}" srcOrd="0" destOrd="0" presId="urn:microsoft.com/office/officeart/2008/layout/PictureAccentList"/>
    <dgm:cxn modelId="{667E8E2A-2F5C-0045-9FA6-1F7A80459DBB}" type="presParOf" srcId="{C848421B-208F-9D40-84B0-67B0032E881A}" destId="{7CAE8C3E-AFEF-2C43-898D-E6612CA48FE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A773A-B668-734A-8864-527F54B95EFA}">
      <dsp:nvSpPr>
        <dsp:cNvPr id="0" name=""/>
        <dsp:cNvSpPr/>
      </dsp:nvSpPr>
      <dsp:spPr>
        <a:xfrm>
          <a:off x="0" y="1934736"/>
          <a:ext cx="11123408" cy="2988527"/>
        </a:xfrm>
        <a:prstGeom prst="roundRect">
          <a:avLst>
            <a:gd name="adj" fmla="val 10000"/>
          </a:avLst>
        </a:prstGeom>
        <a:solidFill>
          <a:schemeClr val="accent4">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GB" sz="5900" kern="1200" dirty="0"/>
            <a:t>About 40% of road accidents that happen in India are due to Drowsy Driving!</a:t>
          </a:r>
        </a:p>
      </dsp:txBody>
      <dsp:txXfrm>
        <a:off x="87531" y="2022267"/>
        <a:ext cx="10948346" cy="2813465"/>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2/25/23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F34167-8CF4-3D16-BC68-BAF36534E126}"/>
              </a:ext>
            </a:extLst>
          </p:cNvPr>
          <p:cNvSpPr>
            <a:spLocks noGrp="1"/>
          </p:cNvSpPr>
          <p:nvPr>
            <p:ph type="ctrTitle"/>
          </p:nvPr>
        </p:nvSpPr>
        <p:spPr>
          <a:xfrm>
            <a:off x="1751012" y="865974"/>
            <a:ext cx="8676222" cy="3643822"/>
          </a:xfrm>
        </p:spPr>
        <p:txBody>
          <a:bodyPr anchor="ctr">
            <a:normAutofit/>
          </a:bodyPr>
          <a:lstStyle/>
          <a:p>
            <a:r>
              <a:rPr lang="en-US" sz="6100" b="1" dirty="0"/>
              <a:t>Drowsiness detector with alarm for drivers</a:t>
            </a:r>
          </a:p>
        </p:txBody>
      </p:sp>
      <p:sp>
        <p:nvSpPr>
          <p:cNvPr id="3" name="Subtitle 2">
            <a:extLst>
              <a:ext uri="{FF2B5EF4-FFF2-40B4-BE49-F238E27FC236}">
                <a16:creationId xmlns:a16="http://schemas.microsoft.com/office/drawing/2014/main" id="{BB7A6D74-068F-C425-D55A-80886972C6AB}"/>
              </a:ext>
            </a:extLst>
          </p:cNvPr>
          <p:cNvSpPr>
            <a:spLocks noGrp="1"/>
          </p:cNvSpPr>
          <p:nvPr>
            <p:ph type="subTitle" idx="1"/>
          </p:nvPr>
        </p:nvSpPr>
        <p:spPr>
          <a:xfrm>
            <a:off x="1751012" y="5542384"/>
            <a:ext cx="8676222" cy="628260"/>
          </a:xfrm>
        </p:spPr>
        <p:txBody>
          <a:bodyPr>
            <a:normAutofit fontScale="92500" lnSpcReduction="10000"/>
          </a:bodyPr>
          <a:lstStyle/>
          <a:p>
            <a:r>
              <a:rPr lang="en-US" sz="4000" dirty="0">
                <a:solidFill>
                  <a:srgbClr val="E6E6E6"/>
                </a:solidFill>
              </a:rPr>
              <a:t>Arnav Singh</a:t>
            </a:r>
          </a:p>
        </p:txBody>
      </p:sp>
    </p:spTree>
    <p:extLst>
      <p:ext uri="{BB962C8B-B14F-4D97-AF65-F5344CB8AC3E}">
        <p14:creationId xmlns:p14="http://schemas.microsoft.com/office/powerpoint/2010/main" val="731502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0" y="-1"/>
            <a:ext cx="12191999" cy="1801505"/>
          </a:xfrm>
        </p:spPr>
        <p:txBody>
          <a:bodyPr>
            <a:normAutofit/>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Contributions to the society</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a:bodyPr>
          <a:lstStyle/>
          <a:p>
            <a:pPr marL="0" indent="0" algn="l">
              <a:buNone/>
            </a:pPr>
            <a:r>
              <a:rPr lang="en-IN" sz="3600" b="0" i="0" dirty="0">
                <a:solidFill>
                  <a:srgbClr val="D1D5DB"/>
                </a:solidFill>
                <a:effectLst/>
                <a:latin typeface="Söhne"/>
              </a:rPr>
              <a:t>This drowsiness detection project can contribute to society by helping to reduce the number of accidents caused by drowsy driving, which can save lives and prevent injuries. It could also increase public awareness of the dangers of drowsy driving and encourage safer driving habits. Overall, this project has the potential to improve road safety and promote safer transportation practices.</a:t>
            </a:r>
            <a:endParaRPr lang="en-IN" sz="5400" b="0" i="0" dirty="0">
              <a:solidFill>
                <a:srgbClr val="D1D5DB"/>
              </a:solidFill>
              <a:effectLst/>
              <a:latin typeface="Söhne"/>
            </a:endParaRPr>
          </a:p>
        </p:txBody>
      </p:sp>
    </p:spTree>
    <p:extLst>
      <p:ext uri="{BB962C8B-B14F-4D97-AF65-F5344CB8AC3E}">
        <p14:creationId xmlns:p14="http://schemas.microsoft.com/office/powerpoint/2010/main" val="165823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The Problem Statement</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473798"/>
            <a:ext cx="11672047" cy="5260489"/>
          </a:xfrm>
        </p:spPr>
        <p:txBody>
          <a:bodyPr>
            <a:normAutofit/>
          </a:bodyPr>
          <a:lstStyle/>
          <a:p>
            <a:pPr marL="0" indent="0" algn="l">
              <a:buNone/>
            </a:pPr>
            <a:r>
              <a:rPr lang="en-IN" sz="3200" b="0" i="0" dirty="0">
                <a:solidFill>
                  <a:srgbClr val="D1D5DB"/>
                </a:solidFill>
                <a:effectLst/>
                <a:latin typeface="Söhne"/>
              </a:rPr>
              <a:t>The Drowsiness Detector with Alarm for drivers project aims to address the serious issue of drowsy driving, which poses a threat to road safety. Drowsy driving is a leading cause of motor vehicle crashes, injuries, and fatalities. The project seeks to develop a machine learning-based drowsiness detection system that can accurately identify the early signs of drowsiness or fatigue in drivers. By alerting drivers when he/she feel drowsy, the system can help prevent accidents and potentially save lives. The goal of this project is to improve road safety by developing an effective and reliable drowsiness detection system for drivers.</a:t>
            </a:r>
            <a:endParaRPr lang="en-IN" sz="3600" b="0" i="0" dirty="0">
              <a:solidFill>
                <a:srgbClr val="D1D5DB"/>
              </a:solidFill>
              <a:effectLst/>
              <a:latin typeface="Söhne"/>
            </a:endParaRPr>
          </a:p>
        </p:txBody>
      </p:sp>
    </p:spTree>
    <p:extLst>
      <p:ext uri="{BB962C8B-B14F-4D97-AF65-F5344CB8AC3E}">
        <p14:creationId xmlns:p14="http://schemas.microsoft.com/office/powerpoint/2010/main" val="29861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A real-life example</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473798"/>
            <a:ext cx="11672047" cy="5260489"/>
          </a:xfrm>
        </p:spPr>
        <p:txBody>
          <a:bodyPr>
            <a:normAutofit/>
          </a:bodyPr>
          <a:lstStyle/>
          <a:p>
            <a:pPr marL="0" indent="0" algn="l">
              <a:buNone/>
            </a:pPr>
            <a:r>
              <a:rPr lang="en-IN" sz="3600" b="0" i="0" dirty="0">
                <a:solidFill>
                  <a:srgbClr val="D1D5DB"/>
                </a:solidFill>
                <a:effectLst/>
                <a:latin typeface="Söhne"/>
              </a:rPr>
              <a:t>Imagine driving on a long stretch of highway, feeling your eyelids getting heavier by the minute. Suddenly, a warning message pops up on the dashboard, and an alarm sounds, alerting you that you're becoming drowsy. You adjust your posture, take a deep breath, and continue driving more alertly, knowing that you've just avoided a potential accident. This is the power of the drowsiness detection project - a simple yet effective program that helps to prevent accidents caused by drowsy driving.</a:t>
            </a:r>
            <a:endParaRPr lang="en-IN" sz="4400" b="0" i="0" dirty="0">
              <a:solidFill>
                <a:srgbClr val="D1D5DB"/>
              </a:solidFill>
              <a:effectLst/>
              <a:latin typeface="Söhne"/>
            </a:endParaRPr>
          </a:p>
        </p:txBody>
      </p:sp>
    </p:spTree>
    <p:extLst>
      <p:ext uri="{BB962C8B-B14F-4D97-AF65-F5344CB8AC3E}">
        <p14:creationId xmlns:p14="http://schemas.microsoft.com/office/powerpoint/2010/main" val="276118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688489" y="1925619"/>
            <a:ext cx="10865224" cy="2969110"/>
          </a:xfrm>
        </p:spPr>
        <p:txBody>
          <a:bodyPr>
            <a:normAutofit/>
          </a:bodyPr>
          <a:lstStyle/>
          <a:p>
            <a:pPr algn="ctr"/>
            <a:r>
              <a:rPr lang="en-US" sz="6600" b="1" u="sng" dirty="0">
                <a:effectLst>
                  <a:glow rad="38100">
                    <a:schemeClr val="bg1">
                      <a:lumMod val="65000"/>
                      <a:lumOff val="35000"/>
                      <a:alpha val="50000"/>
                    </a:schemeClr>
                  </a:glow>
                  <a:outerShdw blurRad="28575" dist="31750" dir="13200000" algn="tl" rotWithShape="0">
                    <a:srgbClr val="000000">
                      <a:alpha val="25000"/>
                    </a:srgbClr>
                  </a:outerShdw>
                </a:effectLst>
              </a:rPr>
              <a:t>The same happened with Rishabh Pant </a:t>
            </a:r>
          </a:p>
        </p:txBody>
      </p:sp>
    </p:spTree>
    <p:extLst>
      <p:ext uri="{BB962C8B-B14F-4D97-AF65-F5344CB8AC3E}">
        <p14:creationId xmlns:p14="http://schemas.microsoft.com/office/powerpoint/2010/main" val="360816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62A20B-72B1-FBD3-3893-A1221332CFF9}"/>
              </a:ext>
            </a:extLst>
          </p:cNvPr>
          <p:cNvGraphicFramePr/>
          <p:nvPr>
            <p:extLst>
              <p:ext uri="{D42A27DB-BD31-4B8C-83A1-F6EECF244321}">
                <p14:modId xmlns:p14="http://schemas.microsoft.com/office/powerpoint/2010/main" val="2313789133"/>
              </p:ext>
            </p:extLst>
          </p:nvPr>
        </p:nvGraphicFramePr>
        <p:xfrm>
          <a:off x="570155" y="0"/>
          <a:ext cx="11123408"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pair And Auto Maintenance Crashed Car Transparent - Crashed Car  Transparent Background, HD Png Download , Transparent Png Image - PNGitem">
            <a:extLst>
              <a:ext uri="{FF2B5EF4-FFF2-40B4-BE49-F238E27FC236}">
                <a16:creationId xmlns:a16="http://schemas.microsoft.com/office/drawing/2014/main" id="{9434086F-F192-00B7-5A91-1CEC17566EA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74" b="89764" l="5814" r="94302">
                        <a14:foregroundMark x1="8023" y1="36483" x2="8023" y2="36483"/>
                        <a14:foregroundMark x1="5930" y1="46457" x2="5930" y2="46457"/>
                        <a14:foregroundMark x1="58023" y1="79265" x2="58023" y2="79265"/>
                        <a14:foregroundMark x1="61744" y1="89764" x2="61744" y2="89764"/>
                        <a14:foregroundMark x1="91279" y1="44619" x2="91279" y2="44619"/>
                        <a14:foregroundMark x1="94302" y1="48556" x2="94302" y2="48556"/>
                      </a14:backgroundRemoval>
                    </a14:imgEffect>
                  </a14:imgLayer>
                </a14:imgProps>
              </a:ext>
              <a:ext uri="{28A0092B-C50C-407E-A947-70E740481C1C}">
                <a14:useLocalDpi xmlns:a14="http://schemas.microsoft.com/office/drawing/2010/main" val="0"/>
              </a:ext>
            </a:extLst>
          </a:blip>
          <a:srcRect/>
          <a:stretch>
            <a:fillRect/>
          </a:stretch>
        </p:blipFill>
        <p:spPr bwMode="auto">
          <a:xfrm rot="21003780">
            <a:off x="-123944" y="4018369"/>
            <a:ext cx="3682748" cy="16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46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Methodology</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a:bodyPr>
          <a:lstStyle/>
          <a:p>
            <a:pPr marL="0" indent="0" algn="l">
              <a:buNone/>
            </a:pPr>
            <a:r>
              <a:rPr lang="en-IN" sz="3600" b="0" i="0" dirty="0">
                <a:solidFill>
                  <a:srgbClr val="D1D5DB"/>
                </a:solidFill>
                <a:effectLst/>
                <a:latin typeface="Söhne"/>
              </a:rPr>
              <a:t>The program uses a computer camera to monitor a driver's face for signs of drowsiness. It analyses the driver's eyes and tracks their movement using machine learning algorithms. If the program detects that the driver's eyes are closed for a prolonged period or are exhibiting signs of fatigue, it triggers an alarm, displays a warning message, and sends an email to report the driver's behaviour. The program continues to monitor the driver's face until the driver stops the program or closes the camera window.</a:t>
            </a:r>
            <a:endParaRPr lang="en-IN" sz="4400" b="0" i="0" dirty="0">
              <a:solidFill>
                <a:srgbClr val="D1D5DB"/>
              </a:solidFill>
              <a:effectLst/>
              <a:latin typeface="Söhne"/>
            </a:endParaRPr>
          </a:p>
        </p:txBody>
      </p:sp>
    </p:spTree>
    <p:extLst>
      <p:ext uri="{BB962C8B-B14F-4D97-AF65-F5344CB8AC3E}">
        <p14:creationId xmlns:p14="http://schemas.microsoft.com/office/powerpoint/2010/main" val="33141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53A55A-FE4C-999F-8130-8EB6BEA28225}"/>
              </a:ext>
            </a:extLst>
          </p:cNvPr>
          <p:cNvSpPr>
            <a:spLocks noGrp="1"/>
          </p:cNvSpPr>
          <p:nvPr>
            <p:ph type="title"/>
          </p:nvPr>
        </p:nvSpPr>
        <p:spPr>
          <a:xfrm>
            <a:off x="1141413" y="-172124"/>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The Mail</a:t>
            </a:r>
          </a:p>
        </p:txBody>
      </p:sp>
      <p:pic>
        <p:nvPicPr>
          <p:cNvPr id="14" name="Picture 13" descr="Graphical user interface, text, application&#10;&#10;Description automatically generated">
            <a:extLst>
              <a:ext uri="{FF2B5EF4-FFF2-40B4-BE49-F238E27FC236}">
                <a16:creationId xmlns:a16="http://schemas.microsoft.com/office/drawing/2014/main" id="{6B8BF012-B503-8E12-DF3E-4964D4BEE3C8}"/>
              </a:ext>
            </a:extLst>
          </p:cNvPr>
          <p:cNvPicPr>
            <a:picLocks noChangeAspect="1"/>
          </p:cNvPicPr>
          <p:nvPr/>
        </p:nvPicPr>
        <p:blipFill>
          <a:blip r:embed="rId2"/>
          <a:stretch>
            <a:fillRect/>
          </a:stretch>
        </p:blipFill>
        <p:spPr>
          <a:xfrm>
            <a:off x="1141409" y="1459612"/>
            <a:ext cx="9905997" cy="52419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1060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6B0BF-1452-D42B-2259-77E9A8D3435C}"/>
              </a:ext>
            </a:extLst>
          </p:cNvPr>
          <p:cNvSpPr>
            <a:spLocks noGrp="1"/>
          </p:cNvSpPr>
          <p:nvPr>
            <p:ph type="ctrTitle"/>
          </p:nvPr>
        </p:nvSpPr>
        <p:spPr>
          <a:xfrm>
            <a:off x="0" y="0"/>
            <a:ext cx="12192000" cy="6858000"/>
          </a:xfrm>
        </p:spPr>
        <p:txBody>
          <a:bodyPr anchor="ctr">
            <a:normAutofit/>
          </a:bodyPr>
          <a:lstStyle/>
          <a:p>
            <a:r>
              <a:rPr lang="en-US" sz="9600" b="1" dirty="0"/>
              <a:t>LIVE DEMO</a:t>
            </a:r>
          </a:p>
        </p:txBody>
      </p:sp>
    </p:spTree>
    <p:extLst>
      <p:ext uri="{BB962C8B-B14F-4D97-AF65-F5344CB8AC3E}">
        <p14:creationId xmlns:p14="http://schemas.microsoft.com/office/powerpoint/2010/main" val="260353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Its advantages</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fontScale="92500" lnSpcReduction="10000"/>
          </a:bodyPr>
          <a:lstStyle/>
          <a:p>
            <a:pPr marL="0" indent="0" algn="l">
              <a:buNone/>
            </a:pPr>
            <a:r>
              <a:rPr lang="en-IN" sz="3200" dirty="0">
                <a:solidFill>
                  <a:srgbClr val="D1D5DB"/>
                </a:solidFill>
                <a:effectLst/>
                <a:latin typeface="Söhne"/>
              </a:rPr>
              <a:t>T</a:t>
            </a:r>
            <a:r>
              <a:rPr lang="en-IN" sz="3200" b="0" i="0" dirty="0">
                <a:solidFill>
                  <a:srgbClr val="D1D5DB"/>
                </a:solidFill>
                <a:effectLst/>
                <a:latin typeface="Söhne"/>
              </a:rPr>
              <a:t>he advantages of this drowsiness detection project are:</a:t>
            </a:r>
          </a:p>
          <a:p>
            <a:pPr algn="l">
              <a:buFont typeface="+mj-lt"/>
              <a:buAutoNum type="arabicPeriod"/>
            </a:pPr>
            <a:r>
              <a:rPr lang="en-IN" sz="3200" b="0" i="0" u="sng" dirty="0">
                <a:solidFill>
                  <a:srgbClr val="D1D5DB"/>
                </a:solidFill>
                <a:effectLst/>
                <a:latin typeface="Söhne"/>
              </a:rPr>
              <a:t>Increased road safety: </a:t>
            </a:r>
            <a:r>
              <a:rPr lang="en-IN" sz="3200" b="0" i="0" dirty="0">
                <a:solidFill>
                  <a:srgbClr val="D1D5DB"/>
                </a:solidFill>
                <a:effectLst/>
                <a:latin typeface="Söhne"/>
              </a:rPr>
              <a:t>By alerting drivers when they are becoming drowsy, this project can help prevent accidents caused by drowsy driving, potentially saving lives and preventing injuries.</a:t>
            </a:r>
          </a:p>
          <a:p>
            <a:pPr algn="l">
              <a:buFont typeface="+mj-lt"/>
              <a:buAutoNum type="arabicPeriod"/>
            </a:pPr>
            <a:r>
              <a:rPr lang="en-IN" sz="3200" b="0" i="0" u="sng" dirty="0">
                <a:solidFill>
                  <a:srgbClr val="D1D5DB"/>
                </a:solidFill>
                <a:effectLst/>
                <a:latin typeface="Söhne"/>
              </a:rPr>
              <a:t>Easy to use: </a:t>
            </a:r>
            <a:r>
              <a:rPr lang="en-IN" sz="3200" b="0" i="0" dirty="0">
                <a:solidFill>
                  <a:srgbClr val="D1D5DB"/>
                </a:solidFill>
                <a:effectLst/>
                <a:latin typeface="Söhne"/>
              </a:rPr>
              <a:t>The program can be easily installed on any computer with a camera, making it a convenient and accessible solution for monitoring driver drowsiness.</a:t>
            </a:r>
          </a:p>
          <a:p>
            <a:pPr algn="l">
              <a:buFont typeface="+mj-lt"/>
              <a:buAutoNum type="arabicPeriod"/>
            </a:pPr>
            <a:r>
              <a:rPr lang="en-IN" sz="3200" b="0" i="0" u="sng" dirty="0">
                <a:solidFill>
                  <a:srgbClr val="D1D5DB"/>
                </a:solidFill>
                <a:effectLst/>
                <a:latin typeface="Söhne"/>
              </a:rPr>
              <a:t>Customizable: </a:t>
            </a:r>
            <a:r>
              <a:rPr lang="en-IN" sz="3200" b="0" i="0" dirty="0">
                <a:solidFill>
                  <a:srgbClr val="D1D5DB"/>
                </a:solidFill>
                <a:effectLst/>
                <a:latin typeface="Söhne"/>
              </a:rPr>
              <a:t>The program can be customized to fit different use cases and requirements, such as adjusting the duration of eye closure to trigger the alarm or adjusting the warning message's content. This flexibility makes it adaptable to a variety of situations and applications.</a:t>
            </a:r>
          </a:p>
        </p:txBody>
      </p:sp>
    </p:spTree>
    <p:extLst>
      <p:ext uri="{BB962C8B-B14F-4D97-AF65-F5344CB8AC3E}">
        <p14:creationId xmlns:p14="http://schemas.microsoft.com/office/powerpoint/2010/main" val="1811125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8261</TotalTime>
  <Words>519</Words>
  <Application>Microsoft Macintosh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Söhne</vt:lpstr>
      <vt:lpstr>Mesh</vt:lpstr>
      <vt:lpstr>Drowsiness detector with alarm for drivers</vt:lpstr>
      <vt:lpstr>The Problem Statement</vt:lpstr>
      <vt:lpstr>A real-life example</vt:lpstr>
      <vt:lpstr>The same happened with Rishabh Pant </vt:lpstr>
      <vt:lpstr>PowerPoint Presentation</vt:lpstr>
      <vt:lpstr>Methodology</vt:lpstr>
      <vt:lpstr>The Mail</vt:lpstr>
      <vt:lpstr>LIVE DEMO</vt:lpstr>
      <vt:lpstr>Its advantages</vt:lpstr>
      <vt:lpstr>Contributions to the society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detector with alarmer for drivers</dc:title>
  <dc:creator>Arnav Singh</dc:creator>
  <cp:lastModifiedBy>Arnav Singh</cp:lastModifiedBy>
  <cp:revision>6</cp:revision>
  <dcterms:created xsi:type="dcterms:W3CDTF">2023-02-25T16:27:03Z</dcterms:created>
  <dcterms:modified xsi:type="dcterms:W3CDTF">2023-03-03T10:09:02Z</dcterms:modified>
</cp:coreProperties>
</file>